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2" r:id="rId6"/>
    <p:sldId id="257" r:id="rId7"/>
    <p:sldId id="263" r:id="rId8"/>
    <p:sldId id="264" r:id="rId9"/>
    <p:sldId id="266" r:id="rId10"/>
    <p:sldId id="268" r:id="rId11"/>
    <p:sldId id="269" r:id="rId12"/>
    <p:sldId id="270" r:id="rId13"/>
    <p:sldId id="265" r:id="rId14"/>
    <p:sldId id="271" r:id="rId15"/>
    <p:sldId id="272" r:id="rId16"/>
    <p:sldId id="273"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776C286-A731-46A7-8010-D3794FB2D8FA}" type="datetimeFigureOut">
              <a:rPr lang="nl-NL" smtClean="0"/>
              <a:t>5-3-2012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05586AD-8F84-43D4-BDB1-88CD666F3E21}" type="slidenum">
              <a:rPr lang="nl-NL" smtClean="0"/>
              <a:t>‹nr.›</a:t>
            </a:fld>
            <a:endParaRPr lang="nl-NL"/>
          </a:p>
        </p:txBody>
      </p:sp>
    </p:spTree>
    <p:extLst>
      <p:ext uri="{BB962C8B-B14F-4D97-AF65-F5344CB8AC3E}">
        <p14:creationId xmlns:p14="http://schemas.microsoft.com/office/powerpoint/2010/main" val="329397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76C286-A731-46A7-8010-D3794FB2D8FA}" type="datetimeFigureOut">
              <a:rPr lang="nl-NL" smtClean="0"/>
              <a:t>5-3-2012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05586AD-8F84-43D4-BDB1-88CD666F3E21}" type="slidenum">
              <a:rPr lang="nl-NL" smtClean="0"/>
              <a:t>‹nr.›</a:t>
            </a:fld>
            <a:endParaRPr lang="nl-NL"/>
          </a:p>
        </p:txBody>
      </p:sp>
    </p:spTree>
    <p:extLst>
      <p:ext uri="{BB962C8B-B14F-4D97-AF65-F5344CB8AC3E}">
        <p14:creationId xmlns:p14="http://schemas.microsoft.com/office/powerpoint/2010/main" val="232811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76C286-A731-46A7-8010-D3794FB2D8FA}" type="datetimeFigureOut">
              <a:rPr lang="nl-NL" smtClean="0"/>
              <a:t>5-3-2012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05586AD-8F84-43D4-BDB1-88CD666F3E21}" type="slidenum">
              <a:rPr lang="nl-NL" smtClean="0"/>
              <a:t>‹nr.›</a:t>
            </a:fld>
            <a:endParaRPr lang="nl-NL"/>
          </a:p>
        </p:txBody>
      </p:sp>
    </p:spTree>
    <p:extLst>
      <p:ext uri="{BB962C8B-B14F-4D97-AF65-F5344CB8AC3E}">
        <p14:creationId xmlns:p14="http://schemas.microsoft.com/office/powerpoint/2010/main" val="213423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76C286-A731-46A7-8010-D3794FB2D8FA}" type="datetimeFigureOut">
              <a:rPr lang="nl-NL" smtClean="0"/>
              <a:t>5-3-2012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05586AD-8F84-43D4-BDB1-88CD666F3E21}" type="slidenum">
              <a:rPr lang="nl-NL" smtClean="0"/>
              <a:t>‹nr.›</a:t>
            </a:fld>
            <a:endParaRPr lang="nl-NL"/>
          </a:p>
        </p:txBody>
      </p:sp>
    </p:spTree>
    <p:extLst>
      <p:ext uri="{BB962C8B-B14F-4D97-AF65-F5344CB8AC3E}">
        <p14:creationId xmlns:p14="http://schemas.microsoft.com/office/powerpoint/2010/main" val="381048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776C286-A731-46A7-8010-D3794FB2D8FA}" type="datetimeFigureOut">
              <a:rPr lang="nl-NL" smtClean="0"/>
              <a:t>5-3-2012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05586AD-8F84-43D4-BDB1-88CD666F3E21}" type="slidenum">
              <a:rPr lang="nl-NL" smtClean="0"/>
              <a:t>‹nr.›</a:t>
            </a:fld>
            <a:endParaRPr lang="nl-NL"/>
          </a:p>
        </p:txBody>
      </p:sp>
    </p:spTree>
    <p:extLst>
      <p:ext uri="{BB962C8B-B14F-4D97-AF65-F5344CB8AC3E}">
        <p14:creationId xmlns:p14="http://schemas.microsoft.com/office/powerpoint/2010/main" val="25156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776C286-A731-46A7-8010-D3794FB2D8FA}" type="datetimeFigureOut">
              <a:rPr lang="nl-NL" smtClean="0"/>
              <a:t>5-3-2012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05586AD-8F84-43D4-BDB1-88CD666F3E21}" type="slidenum">
              <a:rPr lang="nl-NL" smtClean="0"/>
              <a:t>‹nr.›</a:t>
            </a:fld>
            <a:endParaRPr lang="nl-NL"/>
          </a:p>
        </p:txBody>
      </p:sp>
    </p:spTree>
    <p:extLst>
      <p:ext uri="{BB962C8B-B14F-4D97-AF65-F5344CB8AC3E}">
        <p14:creationId xmlns:p14="http://schemas.microsoft.com/office/powerpoint/2010/main" val="367468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776C286-A731-46A7-8010-D3794FB2D8FA}" type="datetimeFigureOut">
              <a:rPr lang="nl-NL" smtClean="0"/>
              <a:t>5-3-2012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05586AD-8F84-43D4-BDB1-88CD666F3E21}" type="slidenum">
              <a:rPr lang="nl-NL" smtClean="0"/>
              <a:t>‹nr.›</a:t>
            </a:fld>
            <a:endParaRPr lang="nl-NL"/>
          </a:p>
        </p:txBody>
      </p:sp>
    </p:spTree>
    <p:extLst>
      <p:ext uri="{BB962C8B-B14F-4D97-AF65-F5344CB8AC3E}">
        <p14:creationId xmlns:p14="http://schemas.microsoft.com/office/powerpoint/2010/main" val="38660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776C286-A731-46A7-8010-D3794FB2D8FA}" type="datetimeFigureOut">
              <a:rPr lang="nl-NL" smtClean="0"/>
              <a:t>5-3-2012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05586AD-8F84-43D4-BDB1-88CD666F3E21}" type="slidenum">
              <a:rPr lang="nl-NL" smtClean="0"/>
              <a:t>‹nr.›</a:t>
            </a:fld>
            <a:endParaRPr lang="nl-NL"/>
          </a:p>
        </p:txBody>
      </p:sp>
    </p:spTree>
    <p:extLst>
      <p:ext uri="{BB962C8B-B14F-4D97-AF65-F5344CB8AC3E}">
        <p14:creationId xmlns:p14="http://schemas.microsoft.com/office/powerpoint/2010/main" val="113273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776C286-A731-46A7-8010-D3794FB2D8FA}" type="datetimeFigureOut">
              <a:rPr lang="nl-NL" smtClean="0"/>
              <a:t>5-3-2012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05586AD-8F84-43D4-BDB1-88CD666F3E21}" type="slidenum">
              <a:rPr lang="nl-NL" smtClean="0"/>
              <a:t>‹nr.›</a:t>
            </a:fld>
            <a:endParaRPr lang="nl-NL"/>
          </a:p>
        </p:txBody>
      </p:sp>
    </p:spTree>
    <p:extLst>
      <p:ext uri="{BB962C8B-B14F-4D97-AF65-F5344CB8AC3E}">
        <p14:creationId xmlns:p14="http://schemas.microsoft.com/office/powerpoint/2010/main" val="77474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776C286-A731-46A7-8010-D3794FB2D8FA}" type="datetimeFigureOut">
              <a:rPr lang="nl-NL" smtClean="0"/>
              <a:t>5-3-2012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05586AD-8F84-43D4-BDB1-88CD666F3E21}" type="slidenum">
              <a:rPr lang="nl-NL" smtClean="0"/>
              <a:t>‹nr.›</a:t>
            </a:fld>
            <a:endParaRPr lang="nl-NL"/>
          </a:p>
        </p:txBody>
      </p:sp>
    </p:spTree>
    <p:extLst>
      <p:ext uri="{BB962C8B-B14F-4D97-AF65-F5344CB8AC3E}">
        <p14:creationId xmlns:p14="http://schemas.microsoft.com/office/powerpoint/2010/main" val="248981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776C286-A731-46A7-8010-D3794FB2D8FA}" type="datetimeFigureOut">
              <a:rPr lang="nl-NL" smtClean="0"/>
              <a:t>5-3-2012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05586AD-8F84-43D4-BDB1-88CD666F3E21}" type="slidenum">
              <a:rPr lang="nl-NL" smtClean="0"/>
              <a:t>‹nr.›</a:t>
            </a:fld>
            <a:endParaRPr lang="nl-NL"/>
          </a:p>
        </p:txBody>
      </p:sp>
    </p:spTree>
    <p:extLst>
      <p:ext uri="{BB962C8B-B14F-4D97-AF65-F5344CB8AC3E}">
        <p14:creationId xmlns:p14="http://schemas.microsoft.com/office/powerpoint/2010/main" val="268346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6C286-A731-46A7-8010-D3794FB2D8FA}" type="datetimeFigureOut">
              <a:rPr lang="nl-NL" smtClean="0"/>
              <a:t>5-3-2012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586AD-8F84-43D4-BDB1-88CD666F3E21}" type="slidenum">
              <a:rPr lang="nl-NL" smtClean="0"/>
              <a:t>‹nr.›</a:t>
            </a:fld>
            <a:endParaRPr lang="nl-NL"/>
          </a:p>
        </p:txBody>
      </p:sp>
    </p:spTree>
    <p:extLst>
      <p:ext uri="{BB962C8B-B14F-4D97-AF65-F5344CB8AC3E}">
        <p14:creationId xmlns:p14="http://schemas.microsoft.com/office/powerpoint/2010/main" val="3275883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tivoro.nl/Voor_volwassenen/Gezondheid___roken/Wat_doet_roken_met_uw_lichaam_/Over_de_longen_en_hart/Index.aspx?action=play&amp;video=23"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biodesk.nl/ademhaling/longblaasje.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output.digicoach.wolters.nl/Nectarhavo1bb221082/SCO/_assets/722AB446-7952-4231-9D8B-F9D64FC1AC47.sw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umpert.nl/mediabase/119101/1a0f1043/stembanden_in_actie.html"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biodesk.nl/ademhaling/buik_borst_ademhaling.php"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Gaswisseling</a:t>
            </a:r>
            <a:endParaRPr lang="nl-NL" dirty="0"/>
          </a:p>
        </p:txBody>
      </p:sp>
      <p:sp>
        <p:nvSpPr>
          <p:cNvPr id="3" name="Ondertitel 2"/>
          <p:cNvSpPr>
            <a:spLocks noGrp="1"/>
          </p:cNvSpPr>
          <p:nvPr>
            <p:ph type="subTitle" idx="1"/>
          </p:nvPr>
        </p:nvSpPr>
        <p:spPr/>
        <p:txBody>
          <a:bodyPr/>
          <a:lstStyle/>
          <a:p>
            <a:r>
              <a:rPr lang="nl-NL" dirty="0" smtClean="0"/>
              <a:t>4 VMBO - GT</a:t>
            </a:r>
            <a:endParaRPr lang="nl-NL" dirty="0"/>
          </a:p>
        </p:txBody>
      </p:sp>
    </p:spTree>
    <p:extLst>
      <p:ext uri="{BB962C8B-B14F-4D97-AF65-F5344CB8AC3E}">
        <p14:creationId xmlns:p14="http://schemas.microsoft.com/office/powerpoint/2010/main" val="1374462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a:xfrm>
            <a:off x="457200" y="274638"/>
            <a:ext cx="5987008" cy="1143000"/>
          </a:xfrm>
        </p:spPr>
        <p:txBody>
          <a:bodyPr/>
          <a:lstStyle/>
          <a:p>
            <a:pPr eaLnBrk="1" hangingPunct="1"/>
            <a:r>
              <a:rPr lang="nl-NL" dirty="0" smtClean="0"/>
              <a:t>Roken</a:t>
            </a:r>
          </a:p>
        </p:txBody>
      </p:sp>
      <p:sp>
        <p:nvSpPr>
          <p:cNvPr id="3" name="Tijdelijke aanduiding voor inhoud 2"/>
          <p:cNvSpPr>
            <a:spLocks noGrp="1"/>
          </p:cNvSpPr>
          <p:nvPr>
            <p:ph idx="1"/>
          </p:nvPr>
        </p:nvSpPr>
        <p:spPr>
          <a:xfrm>
            <a:off x="457200" y="1600200"/>
            <a:ext cx="8229600" cy="4925144"/>
          </a:xfrm>
        </p:spPr>
        <p:txBody>
          <a:bodyPr rtlCol="0">
            <a:normAutofit/>
          </a:bodyPr>
          <a:lstStyle/>
          <a:p>
            <a:pPr eaLnBrk="1" fontAlgn="auto" hangingPunct="1">
              <a:spcAft>
                <a:spcPts val="0"/>
              </a:spcAft>
              <a:buFont typeface="Arial" pitchFamily="34" charset="0"/>
              <a:buNone/>
              <a:defRPr/>
            </a:pPr>
            <a:r>
              <a:rPr lang="nl-NL" sz="1800" dirty="0" smtClean="0"/>
              <a:t>Samenstelling van tabaksrook</a:t>
            </a:r>
          </a:p>
          <a:p>
            <a:pPr eaLnBrk="1" fontAlgn="auto" hangingPunct="1">
              <a:spcAft>
                <a:spcPts val="0"/>
              </a:spcAft>
              <a:buFont typeface="Arial" pitchFamily="34" charset="0"/>
              <a:buNone/>
              <a:defRPr/>
            </a:pPr>
            <a:r>
              <a:rPr lang="nl-NL" sz="1800" dirty="0" smtClean="0"/>
              <a:t/>
            </a:r>
            <a:br>
              <a:rPr lang="nl-NL" sz="1800" dirty="0" smtClean="0"/>
            </a:br>
            <a:r>
              <a:rPr lang="nl-NL" sz="1800" dirty="0" smtClean="0"/>
              <a:t>- </a:t>
            </a:r>
            <a:r>
              <a:rPr lang="nl-NL" sz="1800" b="1" dirty="0" smtClean="0"/>
              <a:t>Nicotine</a:t>
            </a:r>
            <a:r>
              <a:rPr lang="nl-NL" sz="1800" dirty="0" smtClean="0"/>
              <a:t> </a:t>
            </a:r>
            <a:r>
              <a:rPr lang="nl-NL" sz="1800" dirty="0" smtClean="0">
                <a:sym typeface="Wingdings" pitchFamily="2" charset="2"/>
              </a:rPr>
              <a:t> Verslavend</a:t>
            </a:r>
          </a:p>
          <a:p>
            <a:pPr eaLnBrk="1" fontAlgn="auto" hangingPunct="1">
              <a:spcAft>
                <a:spcPts val="0"/>
              </a:spcAft>
              <a:buFont typeface="Arial" pitchFamily="34" charset="0"/>
              <a:buNone/>
              <a:defRPr/>
            </a:pPr>
            <a:r>
              <a:rPr lang="nl-NL" sz="1800" dirty="0">
                <a:sym typeface="Wingdings" pitchFamily="2" charset="2"/>
              </a:rPr>
              <a:t>	</a:t>
            </a:r>
            <a:r>
              <a:rPr lang="nl-NL" sz="1800" dirty="0" smtClean="0">
                <a:sym typeface="Wingdings" pitchFamily="2" charset="2"/>
              </a:rPr>
              <a:t>- </a:t>
            </a:r>
            <a:r>
              <a:rPr lang="nl-NL" sz="1800" b="1" dirty="0" smtClean="0">
                <a:sym typeface="Wingdings" pitchFamily="2" charset="2"/>
              </a:rPr>
              <a:t>Teer</a:t>
            </a:r>
            <a:r>
              <a:rPr lang="nl-NL" sz="1800" dirty="0" smtClean="0">
                <a:sym typeface="Wingdings" pitchFamily="2" charset="2"/>
              </a:rPr>
              <a:t>  Blijft plakken aan het slijmvlies in je longen</a:t>
            </a:r>
            <a:br>
              <a:rPr lang="nl-NL" sz="1800" dirty="0" smtClean="0">
                <a:sym typeface="Wingdings" pitchFamily="2" charset="2"/>
              </a:rPr>
            </a:br>
            <a:r>
              <a:rPr lang="nl-NL" sz="1800" dirty="0" smtClean="0">
                <a:sym typeface="Wingdings" pitchFamily="2" charset="2"/>
              </a:rPr>
              <a:t>- </a:t>
            </a:r>
            <a:r>
              <a:rPr lang="nl-NL" sz="1800" b="1" dirty="0" smtClean="0">
                <a:sym typeface="Wingdings" pitchFamily="2" charset="2"/>
              </a:rPr>
              <a:t>Koolstofmono-oxide</a:t>
            </a:r>
            <a:r>
              <a:rPr lang="nl-NL" sz="1800" dirty="0" smtClean="0">
                <a:sym typeface="Wingdings" pitchFamily="2" charset="2"/>
              </a:rPr>
              <a:t>  Verminderd de zuurstof opname</a:t>
            </a:r>
          </a:p>
          <a:p>
            <a:pPr eaLnBrk="1" fontAlgn="auto" hangingPunct="1">
              <a:spcAft>
                <a:spcPts val="0"/>
              </a:spcAft>
              <a:buFont typeface="Arial" pitchFamily="34" charset="0"/>
              <a:buNone/>
              <a:defRPr/>
            </a:pPr>
            <a:endParaRPr lang="nl-NL" sz="1800" dirty="0">
              <a:sym typeface="Wingdings" pitchFamily="2" charset="2"/>
            </a:endParaRPr>
          </a:p>
          <a:p>
            <a:pPr eaLnBrk="1" fontAlgn="auto" hangingPunct="1">
              <a:spcAft>
                <a:spcPts val="0"/>
              </a:spcAft>
              <a:buFont typeface="Arial" pitchFamily="34" charset="0"/>
              <a:buNone/>
              <a:defRPr/>
            </a:pPr>
            <a:r>
              <a:rPr lang="nl-NL" sz="1800" b="1" dirty="0" smtClean="0">
                <a:sym typeface="Wingdings" pitchFamily="2" charset="2"/>
              </a:rPr>
              <a:t>Passief roken</a:t>
            </a:r>
            <a:r>
              <a:rPr lang="nl-NL" sz="1800" dirty="0" smtClean="0">
                <a:sym typeface="Wingdings" pitchFamily="2" charset="2"/>
              </a:rPr>
              <a:t>:</a:t>
            </a:r>
          </a:p>
          <a:p>
            <a:pPr eaLnBrk="1" fontAlgn="auto" hangingPunct="1">
              <a:spcAft>
                <a:spcPts val="0"/>
              </a:spcAft>
              <a:buFont typeface="Arial" pitchFamily="34" charset="0"/>
              <a:buNone/>
              <a:defRPr/>
            </a:pPr>
            <a:r>
              <a:rPr lang="nl-NL" sz="1800" dirty="0" smtClean="0">
                <a:sym typeface="Wingdings" pitchFamily="2" charset="2"/>
              </a:rPr>
              <a:t>Als je andermans rook </a:t>
            </a:r>
          </a:p>
          <a:p>
            <a:pPr eaLnBrk="1" fontAlgn="auto" hangingPunct="1">
              <a:spcAft>
                <a:spcPts val="0"/>
              </a:spcAft>
              <a:buFont typeface="Arial" pitchFamily="34" charset="0"/>
              <a:buNone/>
              <a:defRPr/>
            </a:pPr>
            <a:r>
              <a:rPr lang="nl-NL" sz="1800" dirty="0" smtClean="0">
                <a:sym typeface="Wingdings" pitchFamily="2" charset="2"/>
              </a:rPr>
              <a:t>Inademt</a:t>
            </a:r>
          </a:p>
          <a:p>
            <a:pPr eaLnBrk="1" fontAlgn="auto" hangingPunct="1">
              <a:spcAft>
                <a:spcPts val="0"/>
              </a:spcAft>
              <a:buFont typeface="Arial" pitchFamily="34" charset="0"/>
              <a:buNone/>
              <a:defRPr/>
            </a:pPr>
            <a:endParaRPr lang="nl-NL" sz="1800" dirty="0">
              <a:sym typeface="Wingdings" pitchFamily="2" charset="2"/>
            </a:endParaRPr>
          </a:p>
          <a:p>
            <a:pPr eaLnBrk="1" fontAlgn="auto" hangingPunct="1">
              <a:spcAft>
                <a:spcPts val="0"/>
              </a:spcAft>
              <a:buFont typeface="Arial" pitchFamily="34" charset="0"/>
              <a:buNone/>
              <a:defRPr/>
            </a:pPr>
            <a:r>
              <a:rPr lang="nl-NL" sz="1800" dirty="0" smtClean="0">
                <a:sym typeface="Wingdings" pitchFamily="2" charset="2"/>
              </a:rPr>
              <a:t/>
            </a:r>
            <a:br>
              <a:rPr lang="nl-NL" sz="1800" dirty="0" smtClean="0">
                <a:sym typeface="Wingdings" pitchFamily="2" charset="2"/>
              </a:rPr>
            </a:br>
            <a:r>
              <a:rPr lang="nl-NL" sz="1800" dirty="0" smtClean="0">
                <a:sym typeface="Wingdings" pitchFamily="2" charset="2"/>
              </a:rPr>
              <a:t/>
            </a:r>
            <a:br>
              <a:rPr lang="nl-NL" sz="1800" dirty="0" smtClean="0">
                <a:sym typeface="Wingdings" pitchFamily="2" charset="2"/>
              </a:rPr>
            </a:br>
            <a:endParaRPr lang="nl-NL" sz="1800" dirty="0" smtClean="0">
              <a:sym typeface="Wingdings" pitchFamily="2" charset="2"/>
            </a:endParaRPr>
          </a:p>
          <a:p>
            <a:pPr eaLnBrk="1" fontAlgn="auto" hangingPunct="1">
              <a:spcAft>
                <a:spcPts val="0"/>
              </a:spcAft>
              <a:buFont typeface="Arial" pitchFamily="34" charset="0"/>
              <a:buNone/>
              <a:defRPr/>
            </a:pPr>
            <a:endParaRPr lang="nl-NL" sz="1800" dirty="0" smtClean="0">
              <a:sym typeface="Wingdings" pitchFamily="2" charset="2"/>
            </a:endParaRPr>
          </a:p>
          <a:p>
            <a:pPr>
              <a:buNone/>
              <a:defRPr/>
            </a:pPr>
            <a:r>
              <a:rPr lang="nl-NL" sz="1050" dirty="0">
                <a:hlinkClick r:id="rId2"/>
              </a:rPr>
              <a:t>http://www.stivoro.nl/Voor_volwassenen/Gezondheid___roken/Wat_doet_roken_met_uw_lichaam_/Over_de_longen_en_hart/Index.aspx?action=play&amp;video=23#video23</a:t>
            </a:r>
            <a:endParaRPr lang="nl-NL" sz="1050" dirty="0"/>
          </a:p>
          <a:p>
            <a:pPr eaLnBrk="1" fontAlgn="auto" hangingPunct="1">
              <a:spcAft>
                <a:spcPts val="0"/>
              </a:spcAft>
              <a:buFont typeface="Arial" pitchFamily="34" charset="0"/>
              <a:buNone/>
              <a:defRPr/>
            </a:pPr>
            <a:endParaRPr lang="nl-NL" sz="1800" dirty="0"/>
          </a:p>
        </p:txBody>
      </p:sp>
      <p:pic>
        <p:nvPicPr>
          <p:cNvPr id="28675" name="Picture 4" descr="http://draakggd.jouwweb.nl/upload/7/1/b/draakggd/rokerslong1.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789040"/>
            <a:ext cx="4103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94792"/>
            <a:ext cx="3143645" cy="20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489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8456" y="-10368"/>
            <a:ext cx="6563072" cy="1143000"/>
          </a:xfrm>
        </p:spPr>
        <p:txBody>
          <a:bodyPr>
            <a:normAutofit/>
          </a:bodyPr>
          <a:lstStyle/>
          <a:p>
            <a:r>
              <a:rPr lang="nl-NL" sz="3600" dirty="0" smtClean="0"/>
              <a:t>Astma - COPD</a:t>
            </a:r>
            <a:endParaRPr lang="nl-NL" sz="3600" dirty="0"/>
          </a:p>
        </p:txBody>
      </p:sp>
      <p:sp>
        <p:nvSpPr>
          <p:cNvPr id="8" name="Tekstvak 7"/>
          <p:cNvSpPr txBox="1"/>
          <p:nvPr/>
        </p:nvSpPr>
        <p:spPr>
          <a:xfrm>
            <a:off x="467544" y="1196752"/>
            <a:ext cx="8064896" cy="1477328"/>
          </a:xfrm>
          <a:prstGeom prst="rect">
            <a:avLst/>
          </a:prstGeom>
          <a:noFill/>
        </p:spPr>
        <p:txBody>
          <a:bodyPr wrap="square" rtlCol="0">
            <a:spAutoFit/>
          </a:bodyPr>
          <a:lstStyle/>
          <a:p>
            <a:r>
              <a:rPr lang="nl-NL" b="1" dirty="0" smtClean="0"/>
              <a:t>Astma</a:t>
            </a:r>
            <a:r>
              <a:rPr lang="nl-NL" dirty="0" smtClean="0"/>
              <a:t> – De kleine spiertjes in de fijne vertakkingen van de bronchiën  trekken samen, luchtwegen worden nauwer</a:t>
            </a:r>
          </a:p>
          <a:p>
            <a:endParaRPr lang="nl-NL" dirty="0" smtClean="0"/>
          </a:p>
          <a:p>
            <a:r>
              <a:rPr lang="nl-NL" b="1" dirty="0" smtClean="0"/>
              <a:t>COPD</a:t>
            </a:r>
            <a:r>
              <a:rPr lang="nl-NL" dirty="0" smtClean="0"/>
              <a:t> – door ontstekingen zwelt het slijmvlies aan de binnenkant van de luchtwegen op. </a:t>
            </a:r>
            <a:endParaRPr lang="nl-NL" dirty="0"/>
          </a:p>
        </p:txBody>
      </p:sp>
      <p:grpSp>
        <p:nvGrpSpPr>
          <p:cNvPr id="11" name="Groep 10"/>
          <p:cNvGrpSpPr/>
          <p:nvPr/>
        </p:nvGrpSpPr>
        <p:grpSpPr>
          <a:xfrm>
            <a:off x="179512" y="3028963"/>
            <a:ext cx="4320480" cy="3405183"/>
            <a:chOff x="179512" y="3028963"/>
            <a:chExt cx="4320480" cy="3405183"/>
          </a:xfrm>
        </p:grpSpPr>
        <p:grpSp>
          <p:nvGrpSpPr>
            <p:cNvPr id="5" name="Groep 4"/>
            <p:cNvGrpSpPr/>
            <p:nvPr/>
          </p:nvGrpSpPr>
          <p:grpSpPr>
            <a:xfrm>
              <a:off x="179512" y="3028963"/>
              <a:ext cx="4320480" cy="3405183"/>
              <a:chOff x="323528" y="1843087"/>
              <a:chExt cx="4924425" cy="3896559"/>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3087"/>
                <a:ext cx="49244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539552" y="4293096"/>
                <a:ext cx="2246188" cy="1446550"/>
              </a:xfrm>
              <a:prstGeom prst="rect">
                <a:avLst/>
              </a:prstGeom>
              <a:noFill/>
            </p:spPr>
            <p:txBody>
              <a:bodyPr wrap="square" rtlCol="0">
                <a:spAutoFit/>
              </a:bodyPr>
              <a:lstStyle/>
              <a:p>
                <a:pPr marL="342900" indent="-342900">
                  <a:buFont typeface="+mj-lt"/>
                  <a:buAutoNum type="arabicPeriod"/>
                </a:pPr>
                <a:r>
                  <a:rPr lang="nl-NL" sz="1400" dirty="0" smtClean="0"/>
                  <a:t>Normaal</a:t>
                </a:r>
              </a:p>
              <a:p>
                <a:pPr marL="342900" indent="-342900">
                  <a:buFont typeface="+mj-lt"/>
                  <a:buAutoNum type="arabicPeriod"/>
                </a:pPr>
                <a:r>
                  <a:rPr lang="nl-NL" sz="1400" dirty="0" smtClean="0"/>
                  <a:t>Longblaasjes</a:t>
                </a:r>
              </a:p>
              <a:p>
                <a:pPr marL="342900" indent="-342900">
                  <a:buFont typeface="+mj-lt"/>
                  <a:buAutoNum type="arabicPeriod"/>
                </a:pPr>
                <a:r>
                  <a:rPr lang="nl-NL" sz="1400" dirty="0" smtClean="0"/>
                  <a:t>Vernauwing</a:t>
                </a:r>
              </a:p>
              <a:p>
                <a:pPr marL="342900" indent="-342900">
                  <a:buFont typeface="+mj-lt"/>
                  <a:buAutoNum type="arabicPeriod"/>
                </a:pPr>
                <a:r>
                  <a:rPr lang="nl-NL" sz="1400" dirty="0" smtClean="0"/>
                  <a:t>Vernauwing</a:t>
                </a:r>
              </a:p>
              <a:p>
                <a:pPr marL="342900" indent="-342900">
                  <a:buFont typeface="+mj-lt"/>
                  <a:buAutoNum type="arabicPeriod"/>
                </a:pPr>
                <a:r>
                  <a:rPr lang="nl-NL" sz="1400" dirty="0" smtClean="0"/>
                  <a:t>Slijm</a:t>
                </a:r>
              </a:p>
              <a:p>
                <a:endParaRPr lang="nl-NL" dirty="0"/>
              </a:p>
            </p:txBody>
          </p:sp>
        </p:grpSp>
        <p:sp>
          <p:nvSpPr>
            <p:cNvPr id="10" name="Tekstvak 9"/>
            <p:cNvSpPr txBox="1"/>
            <p:nvPr/>
          </p:nvSpPr>
          <p:spPr>
            <a:xfrm>
              <a:off x="179512" y="3028963"/>
              <a:ext cx="1174884" cy="369332"/>
            </a:xfrm>
            <a:prstGeom prst="rect">
              <a:avLst/>
            </a:prstGeom>
            <a:noFill/>
          </p:spPr>
          <p:txBody>
            <a:bodyPr wrap="square" rtlCol="0">
              <a:spAutoFit/>
            </a:bodyPr>
            <a:lstStyle/>
            <a:p>
              <a:r>
                <a:rPr lang="nl-NL" b="1" dirty="0" smtClean="0"/>
                <a:t>Astma</a:t>
              </a:r>
              <a:endParaRPr lang="nl-NL" dirty="0"/>
            </a:p>
          </p:txBody>
        </p:sp>
      </p:grpSp>
      <p:grpSp>
        <p:nvGrpSpPr>
          <p:cNvPr id="12" name="Groep 11"/>
          <p:cNvGrpSpPr/>
          <p:nvPr/>
        </p:nvGrpSpPr>
        <p:grpSpPr>
          <a:xfrm>
            <a:off x="4499992" y="2880874"/>
            <a:ext cx="4392488" cy="3548884"/>
            <a:chOff x="4499992" y="2880874"/>
            <a:chExt cx="4392488" cy="3548884"/>
          </a:xfrm>
        </p:grpSpPr>
        <p:grpSp>
          <p:nvGrpSpPr>
            <p:cNvPr id="7" name="Groep 6"/>
            <p:cNvGrpSpPr/>
            <p:nvPr/>
          </p:nvGrpSpPr>
          <p:grpSpPr>
            <a:xfrm>
              <a:off x="4499992" y="3213629"/>
              <a:ext cx="4392488" cy="3216129"/>
              <a:chOff x="3923928" y="3284984"/>
              <a:chExt cx="4896991" cy="359090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284984"/>
                <a:ext cx="47529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3923928" y="5213891"/>
                <a:ext cx="2160463" cy="1661993"/>
              </a:xfrm>
              <a:prstGeom prst="rect">
                <a:avLst/>
              </a:prstGeom>
              <a:noFill/>
            </p:spPr>
            <p:txBody>
              <a:bodyPr wrap="square" rtlCol="0">
                <a:spAutoFit/>
              </a:bodyPr>
              <a:lstStyle/>
              <a:p>
                <a:pPr marL="342900" indent="-342900">
                  <a:buFont typeface="+mj-lt"/>
                  <a:buAutoNum type="arabicPeriod"/>
                </a:pPr>
                <a:r>
                  <a:rPr lang="nl-NL" sz="1400" dirty="0" smtClean="0"/>
                  <a:t>Long</a:t>
                </a:r>
              </a:p>
              <a:p>
                <a:pPr marL="342900" indent="-342900">
                  <a:buFont typeface="+mj-lt"/>
                  <a:buAutoNum type="arabicPeriod"/>
                </a:pPr>
                <a:r>
                  <a:rPr lang="nl-NL" sz="1400" dirty="0" smtClean="0"/>
                  <a:t>Longblaasjes</a:t>
                </a:r>
              </a:p>
              <a:p>
                <a:pPr marL="342900" indent="-342900">
                  <a:buFont typeface="+mj-lt"/>
                  <a:buAutoNum type="arabicPeriod"/>
                </a:pPr>
                <a:r>
                  <a:rPr lang="nl-NL" sz="1400" dirty="0" smtClean="0"/>
                  <a:t>Vernauwing</a:t>
                </a:r>
              </a:p>
              <a:p>
                <a:pPr marL="342900" indent="-342900">
                  <a:buFont typeface="+mj-lt"/>
                  <a:buAutoNum type="arabicPeriod"/>
                </a:pPr>
                <a:r>
                  <a:rPr lang="nl-NL" sz="1400" dirty="0" smtClean="0"/>
                  <a:t>Slijm</a:t>
                </a:r>
              </a:p>
              <a:p>
                <a:pPr marL="342900" indent="-342900">
                  <a:buFont typeface="+mj-lt"/>
                  <a:buAutoNum type="arabicPeriod"/>
                </a:pPr>
                <a:r>
                  <a:rPr lang="nl-NL" sz="1400" dirty="0" smtClean="0"/>
                  <a:t>Longblaasjes vloeien samen</a:t>
                </a:r>
              </a:p>
              <a:p>
                <a:endParaRPr lang="nl-NL" dirty="0"/>
              </a:p>
            </p:txBody>
          </p:sp>
        </p:grpSp>
        <p:sp>
          <p:nvSpPr>
            <p:cNvPr id="13" name="Tekstvak 12"/>
            <p:cNvSpPr txBox="1"/>
            <p:nvPr/>
          </p:nvSpPr>
          <p:spPr>
            <a:xfrm>
              <a:off x="6173383" y="2880874"/>
              <a:ext cx="1174884" cy="369332"/>
            </a:xfrm>
            <a:prstGeom prst="rect">
              <a:avLst/>
            </a:prstGeom>
            <a:noFill/>
          </p:spPr>
          <p:txBody>
            <a:bodyPr wrap="square" rtlCol="0">
              <a:spAutoFit/>
            </a:bodyPr>
            <a:lstStyle/>
            <a:p>
              <a:r>
                <a:rPr lang="nl-NL" b="1" dirty="0" smtClean="0"/>
                <a:t>COPD</a:t>
              </a:r>
              <a:endParaRPr lang="nl-NL" dirty="0"/>
            </a:p>
          </p:txBody>
        </p:sp>
      </p:grpSp>
    </p:spTree>
    <p:extLst>
      <p:ext uri="{BB962C8B-B14F-4D97-AF65-F5344CB8AC3E}">
        <p14:creationId xmlns:p14="http://schemas.microsoft.com/office/powerpoint/2010/main" val="2639893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38550"/>
            <a:ext cx="52673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85092" y="-6052"/>
            <a:ext cx="8229600" cy="1143000"/>
          </a:xfrm>
        </p:spPr>
        <p:txBody>
          <a:bodyPr>
            <a:normAutofit/>
          </a:bodyPr>
          <a:lstStyle/>
          <a:p>
            <a:r>
              <a:rPr lang="nl-NL" sz="3600" dirty="0" smtClean="0"/>
              <a:t>Allergie</a:t>
            </a:r>
            <a:endParaRPr lang="nl-NL" sz="3600" dirty="0"/>
          </a:p>
        </p:txBody>
      </p:sp>
      <p:sp>
        <p:nvSpPr>
          <p:cNvPr id="3" name="Tijdelijke aanduiding voor inhoud 2"/>
          <p:cNvSpPr>
            <a:spLocks noGrp="1"/>
          </p:cNvSpPr>
          <p:nvPr>
            <p:ph idx="1"/>
          </p:nvPr>
        </p:nvSpPr>
        <p:spPr>
          <a:xfrm>
            <a:off x="385092" y="1196752"/>
            <a:ext cx="8229600" cy="2088232"/>
          </a:xfrm>
        </p:spPr>
        <p:txBody>
          <a:bodyPr>
            <a:noAutofit/>
          </a:bodyPr>
          <a:lstStyle/>
          <a:p>
            <a:pPr marL="0" indent="0">
              <a:buNone/>
            </a:pPr>
            <a:r>
              <a:rPr lang="nl-NL" sz="1800" b="1" dirty="0" smtClean="0"/>
              <a:t>Allergie</a:t>
            </a:r>
            <a:r>
              <a:rPr lang="nl-NL" sz="1800" dirty="0" smtClean="0"/>
              <a:t> is een heftige reactie van het immuunsysteem op een bepaalde stof.</a:t>
            </a:r>
          </a:p>
          <a:p>
            <a:pPr marL="0" indent="0">
              <a:buNone/>
            </a:pPr>
            <a:r>
              <a:rPr lang="nl-NL" sz="1800" dirty="0" smtClean="0"/>
              <a:t>Astma en COPD patiënten zijn vaak gevoeliger voor bepaalde stofdeeltjes in de lucht.</a:t>
            </a:r>
            <a:br>
              <a:rPr lang="nl-NL" sz="1800" dirty="0" smtClean="0"/>
            </a:br>
            <a:endParaRPr lang="nl-NL" sz="1800" dirty="0" smtClean="0"/>
          </a:p>
          <a:p>
            <a:pPr marL="0" indent="0">
              <a:buNone/>
            </a:pPr>
            <a:r>
              <a:rPr lang="nl-NL" sz="1800" dirty="0" smtClean="0"/>
              <a:t>Voorbeelden:</a:t>
            </a:r>
          </a:p>
          <a:p>
            <a:pPr>
              <a:buFontTx/>
              <a:buChar char="-"/>
            </a:pPr>
            <a:r>
              <a:rPr lang="nl-NL" sz="1800" dirty="0" smtClean="0"/>
              <a:t>Hooikoorts</a:t>
            </a:r>
          </a:p>
          <a:p>
            <a:pPr>
              <a:buFontTx/>
              <a:buChar char="-"/>
            </a:pPr>
            <a:r>
              <a:rPr lang="nl-NL" sz="1800" dirty="0" smtClean="0"/>
              <a:t>Huisstofmijt</a:t>
            </a:r>
          </a:p>
          <a:p>
            <a:pPr>
              <a:buFontTx/>
              <a:buChar char="-"/>
            </a:pPr>
            <a:r>
              <a:rPr lang="nl-NL" sz="1800" dirty="0" smtClean="0"/>
              <a:t>Make-up</a:t>
            </a:r>
          </a:p>
          <a:p>
            <a:pPr>
              <a:buFontTx/>
              <a:buChar char="-"/>
            </a:pPr>
            <a:r>
              <a:rPr lang="nl-NL" sz="1800" dirty="0" smtClean="0"/>
              <a:t>voedsel</a:t>
            </a:r>
            <a:endParaRPr lang="nl-NL" sz="1800" dirty="0"/>
          </a:p>
        </p:txBody>
      </p:sp>
      <p:grpSp>
        <p:nvGrpSpPr>
          <p:cNvPr id="5" name="Groep 4"/>
          <p:cNvGrpSpPr/>
          <p:nvPr/>
        </p:nvGrpSpPr>
        <p:grpSpPr>
          <a:xfrm>
            <a:off x="5887516" y="2833087"/>
            <a:ext cx="2745308" cy="2210574"/>
            <a:chOff x="5859140" y="2575545"/>
            <a:chExt cx="2745308" cy="2210574"/>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272" y="2575545"/>
              <a:ext cx="25146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5859140" y="4509120"/>
              <a:ext cx="2745308" cy="276999"/>
            </a:xfrm>
            <a:prstGeom prst="rect">
              <a:avLst/>
            </a:prstGeom>
            <a:noFill/>
          </p:spPr>
          <p:txBody>
            <a:bodyPr wrap="square" rtlCol="0">
              <a:spAutoFit/>
            </a:bodyPr>
            <a:lstStyle/>
            <a:p>
              <a:r>
                <a:rPr lang="nl-NL" sz="1200" dirty="0" smtClean="0"/>
                <a:t>Huisstofmijt</a:t>
              </a:r>
              <a:endParaRPr lang="nl-NL" dirty="0"/>
            </a:p>
          </p:txBody>
        </p:sp>
      </p:grpSp>
    </p:spTree>
    <p:extLst>
      <p:ext uri="{BB962C8B-B14F-4D97-AF65-F5344CB8AC3E}">
        <p14:creationId xmlns:p14="http://schemas.microsoft.com/office/powerpoint/2010/main" val="3190265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6164" y="548680"/>
            <a:ext cx="7826300" cy="1477328"/>
          </a:xfrm>
          <a:prstGeom prst="rect">
            <a:avLst/>
          </a:prstGeom>
          <a:noFill/>
        </p:spPr>
        <p:txBody>
          <a:bodyPr wrap="square" rtlCol="0">
            <a:spAutoFit/>
          </a:bodyPr>
          <a:lstStyle/>
          <a:p>
            <a:r>
              <a:rPr lang="nl-NL" dirty="0" smtClean="0"/>
              <a:t>Een tracheotomie is een operatie waarbij een opening in de voorkant van de luchtpijp wordt gemaakt. Dit gebeurt door een snee te maken in de huid van de hals tussen het strottenhoofd en het borstbeen. Door de opening wordt, meestal tijdelijk, een buisje aangebracht tot in de luchtpijp, een zogenaamde canule (zie de afbeelding).</a:t>
            </a:r>
            <a:endParaRPr lang="nl-NL" dirty="0"/>
          </a:p>
        </p:txBody>
      </p:sp>
      <p:sp>
        <p:nvSpPr>
          <p:cNvPr id="5" name="Tekstvak 4"/>
          <p:cNvSpPr txBox="1"/>
          <p:nvPr/>
        </p:nvSpPr>
        <p:spPr>
          <a:xfrm>
            <a:off x="161256" y="2441904"/>
            <a:ext cx="8083152" cy="3416320"/>
          </a:xfrm>
          <a:prstGeom prst="rect">
            <a:avLst/>
          </a:prstGeom>
          <a:noFill/>
        </p:spPr>
        <p:txBody>
          <a:bodyPr wrap="square" rtlCol="0">
            <a:spAutoFit/>
          </a:bodyPr>
          <a:lstStyle/>
          <a:p>
            <a:r>
              <a:rPr lang="nl-NL" dirty="0" smtClean="0"/>
              <a:t>1. Soms kan een patiënt na een tracheotomie niet goed zelf eten. Er wordt dan vloeibare voeding toegediend door een slangetje via de neus en de slokdarm. Welke letter in de afbeelding geeft een plaats aan waar zo’n slangetje zich dan bevindt?</a:t>
            </a:r>
          </a:p>
          <a:p>
            <a:r>
              <a:rPr lang="nl-NL" dirty="0" smtClean="0"/>
              <a:t>A letter P</a:t>
            </a:r>
          </a:p>
          <a:p>
            <a:r>
              <a:rPr lang="nl-NL" dirty="0" smtClean="0"/>
              <a:t>B letter Q</a:t>
            </a:r>
          </a:p>
          <a:p>
            <a:r>
              <a:rPr lang="nl-NL" dirty="0" smtClean="0"/>
              <a:t>C letter R</a:t>
            </a:r>
          </a:p>
          <a:p>
            <a:endParaRPr lang="nl-NL" dirty="0"/>
          </a:p>
          <a:p>
            <a:r>
              <a:rPr lang="nl-NL" dirty="0" smtClean="0"/>
              <a:t>Na het aanbrengen van een canule kan een patiënt niet meer goed spreken. </a:t>
            </a:r>
          </a:p>
          <a:p>
            <a:r>
              <a:rPr lang="nl-NL" dirty="0" smtClean="0"/>
              <a:t>2. Leg uit waardoor iemand die ademhaalt door zo’n buisje niet meer goed kan spreken.</a:t>
            </a:r>
          </a:p>
          <a:p>
            <a:endParaRPr lang="nl-N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25" y="764704"/>
            <a:ext cx="689021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77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332656"/>
            <a:ext cx="8229600" cy="5793507"/>
          </a:xfrm>
        </p:spPr>
        <p:txBody>
          <a:bodyPr>
            <a:normAutofit/>
          </a:bodyPr>
          <a:lstStyle/>
          <a:p>
            <a:pPr marL="0" indent="0">
              <a:buNone/>
            </a:pPr>
            <a:r>
              <a:rPr lang="nl-NL" sz="1800" dirty="0" smtClean="0"/>
              <a:t>Dolfijnen ademen net als andere zoogdieren met longen. Ze ademen echter niet in en uit door de mond of de neus, maar door een </a:t>
            </a:r>
            <a:r>
              <a:rPr lang="nl-NL" sz="1800" dirty="0" err="1" smtClean="0"/>
              <a:t>blaasgat</a:t>
            </a:r>
            <a:r>
              <a:rPr lang="nl-NL" sz="1800" dirty="0" smtClean="0"/>
              <a:t> bovenop hun kop (zie de afbeelding). </a:t>
            </a:r>
          </a:p>
          <a:p>
            <a:pPr marL="0" indent="0">
              <a:buNone/>
            </a:pPr>
            <a:r>
              <a:rPr lang="nl-NL" sz="1800" dirty="0" smtClean="0"/>
              <a:t>Als een dolfijn duikt, kan hij wel tien tot vijftien minuten onder water blijven zonder te ademen. Om dit mogelijk te maken heeft een dolfijn een aantal aanpassingen in de bouw van het ademhalingsstelsel en het bloedvatenstelsel. </a:t>
            </a:r>
          </a:p>
          <a:p>
            <a:pPr marL="0" indent="0">
              <a:buNone/>
            </a:pPr>
            <a:r>
              <a:rPr lang="nl-NL" sz="1800" dirty="0" smtClean="0"/>
              <a:t>In verhouding tot zijn lichaamsgrootte is de inhoud van de longen niet groter dan die van de mens, maar heeft hij wel meer longblaasjes.</a:t>
            </a:r>
          </a:p>
          <a:p>
            <a:pPr marL="0" indent="0">
              <a:buNone/>
            </a:pPr>
            <a:r>
              <a:rPr lang="nl-NL" sz="1800" dirty="0" smtClean="0"/>
              <a:t> </a:t>
            </a:r>
          </a:p>
          <a:p>
            <a:pPr>
              <a:buFont typeface="+mj-lt"/>
              <a:buAutoNum type="arabicPeriod"/>
            </a:pPr>
            <a:r>
              <a:rPr lang="nl-NL" sz="1800" dirty="0" smtClean="0"/>
              <a:t>Leg met behulp van de informatie uit dat een dolfijn zich niet kan verslikken. </a:t>
            </a:r>
            <a:br>
              <a:rPr lang="nl-NL" sz="1800" dirty="0" smtClean="0"/>
            </a:br>
            <a:endParaRPr lang="nl-NL" sz="1800" dirty="0" smtClean="0"/>
          </a:p>
          <a:p>
            <a:pPr marL="0" indent="0">
              <a:buNone/>
            </a:pPr>
            <a:r>
              <a:rPr lang="nl-NL" sz="1800" dirty="0" smtClean="0"/>
              <a:t>Twee leerlingen bespreken met elkaar het voordeel van deze bouw van de  longen voor de ademhaling van een dolfijn, vergeleken met die van een mens. </a:t>
            </a:r>
          </a:p>
          <a:p>
            <a:pPr marL="0" indent="0">
              <a:buNone/>
            </a:pPr>
            <a:r>
              <a:rPr lang="nl-NL" sz="1800" dirty="0" smtClean="0"/>
              <a:t>Nadia zegt: “Door deze bouw kan het bloed van een dolfijn sneller koolstofdioxide afgeven in de longen.”  </a:t>
            </a:r>
          </a:p>
          <a:p>
            <a:pPr marL="0" indent="0">
              <a:buNone/>
            </a:pPr>
            <a:r>
              <a:rPr lang="nl-NL" sz="1800" dirty="0" smtClean="0"/>
              <a:t>Carry zegt: “Door deze bouw kan een dolfijn naar verhouding meer lucht inademen.” </a:t>
            </a:r>
          </a:p>
          <a:p>
            <a:pPr marL="0" indent="0">
              <a:buNone/>
            </a:pPr>
            <a:r>
              <a:rPr lang="nl-NL" sz="1800" dirty="0" smtClean="0"/>
              <a:t/>
            </a:r>
            <a:br>
              <a:rPr lang="nl-NL" sz="1800" dirty="0" smtClean="0"/>
            </a:br>
            <a:r>
              <a:rPr lang="nl-NL" sz="1800" dirty="0" smtClean="0"/>
              <a:t>2. Heeft Nadia gelijk? En heeft Carry gelijk?</a:t>
            </a:r>
          </a:p>
          <a:p>
            <a:pPr marL="0" indent="0">
              <a:buNone/>
            </a:pPr>
            <a:endParaRPr lang="nl-NL" sz="1800" dirty="0" smtClean="0"/>
          </a:p>
          <a:p>
            <a:pPr marL="0" indent="0">
              <a:buNone/>
            </a:pPr>
            <a:endParaRPr lang="nl-N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6384709"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3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412776"/>
            <a:ext cx="4474840" cy="5256584"/>
          </a:xfrm>
        </p:spPr>
        <p:txBody>
          <a:bodyPr>
            <a:normAutofit/>
          </a:bodyPr>
          <a:lstStyle/>
          <a:p>
            <a:pPr marL="0" indent="0">
              <a:buNone/>
            </a:pPr>
            <a:r>
              <a:rPr lang="nl-NL" sz="1800" dirty="0" err="1" smtClean="0"/>
              <a:t>Ramzi</a:t>
            </a:r>
            <a:r>
              <a:rPr lang="nl-NL" sz="1800" dirty="0" smtClean="0"/>
              <a:t> zoekt op internet informatie voor zijn spreekbeurt over bloed.</a:t>
            </a:r>
            <a:br>
              <a:rPr lang="nl-NL" sz="1800" dirty="0" smtClean="0"/>
            </a:br>
            <a:r>
              <a:rPr lang="nl-NL" sz="1800" dirty="0" smtClean="0"/>
              <a:t>Hij vindt onder andere de volgende afbeelding. </a:t>
            </a:r>
          </a:p>
          <a:p>
            <a:pPr marL="0" indent="0">
              <a:buNone/>
            </a:pPr>
            <a:r>
              <a:rPr lang="nl-NL" sz="1800" dirty="0" smtClean="0"/>
              <a:t> </a:t>
            </a:r>
          </a:p>
          <a:p>
            <a:pPr marL="0" indent="0">
              <a:buNone/>
            </a:pPr>
            <a:r>
              <a:rPr lang="nl-NL" sz="1800" dirty="0" smtClean="0"/>
              <a:t>Eén van de afvalstoffen die het bloed uit de spieren afvoert, is koolstofdioxide. Het hart pompt het bloed naar de organen die dit uit het bloed verwijderen.</a:t>
            </a:r>
            <a:br>
              <a:rPr lang="nl-NL" sz="1800" dirty="0" smtClean="0"/>
            </a:br>
            <a:r>
              <a:rPr lang="nl-NL" sz="1800" dirty="0" smtClean="0"/>
              <a:t/>
            </a:r>
            <a:br>
              <a:rPr lang="nl-NL" sz="1800" dirty="0" smtClean="0"/>
            </a:br>
            <a:r>
              <a:rPr lang="nl-NL" sz="1800" dirty="0" smtClean="0"/>
              <a:t>Geef de naam van de organen die koolstofdioxide uit het bloed verwijderen.</a:t>
            </a:r>
          </a:p>
          <a:p>
            <a:pPr marL="0" indent="0">
              <a:buNone/>
            </a:pPr>
            <a:endParaRPr lang="nl-NL" sz="1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1412776"/>
            <a:ext cx="37242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896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3809537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143000"/>
          </a:xfrm>
        </p:spPr>
        <p:txBody>
          <a:bodyPr/>
          <a:lstStyle/>
          <a:p>
            <a:r>
              <a:rPr lang="nl-NL" dirty="0" smtClean="0"/>
              <a:t>Gaswisseling</a:t>
            </a:r>
            <a:endParaRPr lang="nl-NL" dirty="0"/>
          </a:p>
        </p:txBody>
      </p:sp>
      <p:sp>
        <p:nvSpPr>
          <p:cNvPr id="3" name="Tijdelijke aanduiding voor inhoud 2"/>
          <p:cNvSpPr>
            <a:spLocks noGrp="1"/>
          </p:cNvSpPr>
          <p:nvPr>
            <p:ph idx="1"/>
          </p:nvPr>
        </p:nvSpPr>
        <p:spPr>
          <a:xfrm>
            <a:off x="457200" y="1600200"/>
            <a:ext cx="8229600" cy="4421088"/>
          </a:xfrm>
        </p:spPr>
        <p:txBody>
          <a:bodyPr>
            <a:normAutofit/>
          </a:bodyPr>
          <a:lstStyle/>
          <a:p>
            <a:pPr marL="0" indent="0">
              <a:buNone/>
            </a:pPr>
            <a:r>
              <a:rPr lang="nl-NL" sz="1800" dirty="0" smtClean="0"/>
              <a:t>Het opnemen van zuurstof en afgeven van koolstofdioxide noemen we </a:t>
            </a:r>
            <a:r>
              <a:rPr lang="nl-NL" sz="1800" b="1" dirty="0" smtClean="0"/>
              <a:t>gaswisseling</a:t>
            </a:r>
            <a:r>
              <a:rPr lang="nl-NL" sz="1800" dirty="0" smtClean="0"/>
              <a:t>.</a:t>
            </a:r>
            <a:br>
              <a:rPr lang="nl-NL" sz="1800" dirty="0" smtClean="0"/>
            </a:br>
            <a:endParaRPr lang="nl-NL"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24944"/>
            <a:ext cx="3508364" cy="22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ep 6"/>
          <p:cNvGrpSpPr/>
          <p:nvPr/>
        </p:nvGrpSpPr>
        <p:grpSpPr>
          <a:xfrm>
            <a:off x="5004048" y="2699257"/>
            <a:ext cx="3672408" cy="3357290"/>
            <a:chOff x="2695575" y="2050089"/>
            <a:chExt cx="4572000" cy="4135804"/>
          </a:xfrm>
        </p:grpSpPr>
        <p:sp>
          <p:nvSpPr>
            <p:cNvPr id="8" name="Rechthoek 7"/>
            <p:cNvSpPr/>
            <p:nvPr/>
          </p:nvSpPr>
          <p:spPr>
            <a:xfrm>
              <a:off x="2695575" y="5262563"/>
              <a:ext cx="4572000" cy="923330"/>
            </a:xfrm>
            <a:prstGeom prst="rect">
              <a:avLst/>
            </a:prstGeom>
          </p:spPr>
          <p:txBody>
            <a:bodyPr>
              <a:spAutoFit/>
            </a:bodyPr>
            <a:lstStyle/>
            <a:p>
              <a:r>
                <a:rPr lang="nl-NL" b="1" dirty="0" smtClean="0"/>
                <a:t>Eencellige dieren </a:t>
              </a:r>
              <a:r>
                <a:rPr lang="nl-NL" dirty="0" smtClean="0"/>
                <a:t>hebben geen speciale ademhalingsorganen, ze halen adem via het </a:t>
              </a:r>
              <a:r>
                <a:rPr lang="nl-NL" b="1" dirty="0" smtClean="0"/>
                <a:t>celmembraan</a:t>
              </a:r>
              <a:endParaRPr lang="nl-NL" b="1"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90" y="2050089"/>
              <a:ext cx="3287570" cy="321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21053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277746" y="620688"/>
            <a:ext cx="3715914" cy="2780588"/>
            <a:chOff x="-87461" y="957108"/>
            <a:chExt cx="3715914" cy="2780588"/>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431" y="985209"/>
              <a:ext cx="2361022" cy="27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87461" y="957108"/>
              <a:ext cx="1972599" cy="923330"/>
            </a:xfrm>
            <a:prstGeom prst="rect">
              <a:avLst/>
            </a:prstGeom>
          </p:spPr>
          <p:txBody>
            <a:bodyPr wrap="square">
              <a:spAutoFit/>
            </a:bodyPr>
            <a:lstStyle/>
            <a:p>
              <a:r>
                <a:rPr lang="nl-NL" b="1" dirty="0" smtClean="0"/>
                <a:t>Reptielen, vogels en zoogdieren </a:t>
              </a:r>
              <a:r>
                <a:rPr lang="nl-NL" dirty="0" smtClean="0"/>
                <a:t>hebben </a:t>
              </a:r>
              <a:r>
                <a:rPr lang="nl-NL" b="1" dirty="0" smtClean="0"/>
                <a:t>longen.</a:t>
              </a:r>
              <a:endParaRPr lang="nl-NL" b="1" dirty="0"/>
            </a:p>
          </p:txBody>
        </p:sp>
      </p:grpSp>
      <p:grpSp>
        <p:nvGrpSpPr>
          <p:cNvPr id="7" name="Groep 6"/>
          <p:cNvGrpSpPr/>
          <p:nvPr/>
        </p:nvGrpSpPr>
        <p:grpSpPr>
          <a:xfrm>
            <a:off x="0" y="3673639"/>
            <a:ext cx="5094697" cy="3150453"/>
            <a:chOff x="53367" y="932522"/>
            <a:chExt cx="5495530" cy="3558699"/>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258" y="1340768"/>
              <a:ext cx="3049639" cy="315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7" y="1301854"/>
              <a:ext cx="2471663" cy="314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hoek 8"/>
            <p:cNvSpPr/>
            <p:nvPr/>
          </p:nvSpPr>
          <p:spPr>
            <a:xfrm>
              <a:off x="688826" y="932522"/>
              <a:ext cx="3672408" cy="369332"/>
            </a:xfrm>
            <a:prstGeom prst="rect">
              <a:avLst/>
            </a:prstGeom>
          </p:spPr>
          <p:txBody>
            <a:bodyPr>
              <a:spAutoFit/>
            </a:bodyPr>
            <a:lstStyle/>
            <a:p>
              <a:r>
                <a:rPr lang="nl-NL" b="1" dirty="0" smtClean="0"/>
                <a:t>Insecten</a:t>
              </a:r>
              <a:r>
                <a:rPr lang="nl-NL" dirty="0" smtClean="0"/>
                <a:t> hebben </a:t>
              </a:r>
              <a:r>
                <a:rPr lang="nl-NL" b="1" dirty="0" smtClean="0"/>
                <a:t>Tracheeën</a:t>
              </a:r>
              <a:endParaRPr lang="nl-NL" b="1" dirty="0"/>
            </a:p>
          </p:txBody>
        </p:sp>
      </p:grpSp>
      <p:grpSp>
        <p:nvGrpSpPr>
          <p:cNvPr id="8" name="Groep 7"/>
          <p:cNvGrpSpPr/>
          <p:nvPr/>
        </p:nvGrpSpPr>
        <p:grpSpPr>
          <a:xfrm>
            <a:off x="5292158" y="2419295"/>
            <a:ext cx="3672408" cy="3162613"/>
            <a:chOff x="5282410" y="796062"/>
            <a:chExt cx="3672408" cy="3162613"/>
          </a:xfrm>
        </p:grpSpPr>
        <p:sp>
          <p:nvSpPr>
            <p:cNvPr id="5" name="Rechthoek 4"/>
            <p:cNvSpPr/>
            <p:nvPr/>
          </p:nvSpPr>
          <p:spPr>
            <a:xfrm>
              <a:off x="5282410" y="796062"/>
              <a:ext cx="3672408" cy="369332"/>
            </a:xfrm>
            <a:prstGeom prst="rect">
              <a:avLst/>
            </a:prstGeom>
          </p:spPr>
          <p:txBody>
            <a:bodyPr>
              <a:spAutoFit/>
            </a:bodyPr>
            <a:lstStyle/>
            <a:p>
              <a:r>
                <a:rPr lang="nl-NL" b="1" dirty="0" smtClean="0"/>
                <a:t>Vissen hebben kieuwen</a:t>
              </a:r>
              <a:endParaRPr lang="nl-NL" b="1"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158" y="1181542"/>
              <a:ext cx="3581503" cy="277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el 1"/>
          <p:cNvSpPr>
            <a:spLocks noGrp="1"/>
          </p:cNvSpPr>
          <p:nvPr>
            <p:ph type="title"/>
          </p:nvPr>
        </p:nvSpPr>
        <p:spPr>
          <a:xfrm>
            <a:off x="2627784" y="0"/>
            <a:ext cx="6069359" cy="1143000"/>
          </a:xfrm>
        </p:spPr>
        <p:txBody>
          <a:bodyPr>
            <a:normAutofit/>
          </a:bodyPr>
          <a:lstStyle/>
          <a:p>
            <a:r>
              <a:rPr lang="nl-NL" sz="3600" dirty="0" smtClean="0"/>
              <a:t>Meercellig dieren ademhaling</a:t>
            </a:r>
            <a:endParaRPr lang="nl-NL" sz="3600" dirty="0"/>
          </a:p>
        </p:txBody>
      </p:sp>
    </p:spTree>
    <p:extLst>
      <p:ext uri="{BB962C8B-B14F-4D97-AF65-F5344CB8AC3E}">
        <p14:creationId xmlns:p14="http://schemas.microsoft.com/office/powerpoint/2010/main" val="1354083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395536" y="0"/>
            <a:ext cx="8301607" cy="1143000"/>
          </a:xfrm>
        </p:spPr>
        <p:txBody>
          <a:bodyPr>
            <a:normAutofit/>
          </a:bodyPr>
          <a:lstStyle/>
          <a:p>
            <a:r>
              <a:rPr lang="nl-NL" sz="3600" dirty="0" smtClean="0"/>
              <a:t>Ademhalingsstelsel mens </a:t>
            </a:r>
            <a:endParaRPr lang="nl-NL" sz="3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438048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501008"/>
            <a:ext cx="3760297" cy="310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vak 8"/>
          <p:cNvSpPr txBox="1"/>
          <p:nvPr/>
        </p:nvSpPr>
        <p:spPr>
          <a:xfrm>
            <a:off x="4637191" y="1772816"/>
            <a:ext cx="3528392" cy="553998"/>
          </a:xfrm>
          <a:prstGeom prst="rect">
            <a:avLst/>
          </a:prstGeom>
          <a:noFill/>
        </p:spPr>
        <p:txBody>
          <a:bodyPr wrap="square" rtlCol="0">
            <a:spAutoFit/>
          </a:bodyPr>
          <a:lstStyle/>
          <a:p>
            <a:r>
              <a:rPr lang="nl-NL" sz="1200" dirty="0" smtClean="0">
                <a:hlinkClick r:id="rId4"/>
              </a:rPr>
              <a:t>http://biodesk.nl/ademhaling/longblaasje.php</a:t>
            </a:r>
            <a:endParaRPr lang="nl-NL" sz="1200" dirty="0" smtClean="0"/>
          </a:p>
          <a:p>
            <a:endParaRPr lang="nl-NL" dirty="0"/>
          </a:p>
        </p:txBody>
      </p:sp>
    </p:spTree>
    <p:extLst>
      <p:ext uri="{BB962C8B-B14F-4D97-AF65-F5344CB8AC3E}">
        <p14:creationId xmlns:p14="http://schemas.microsoft.com/office/powerpoint/2010/main" val="3799038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1340768"/>
            <a:ext cx="8229600" cy="1828799"/>
          </a:xfrm>
        </p:spPr>
        <p:txBody>
          <a:bodyPr>
            <a:normAutofit/>
          </a:bodyPr>
          <a:lstStyle/>
          <a:p>
            <a:pPr marL="0" indent="0">
              <a:buNone/>
            </a:pPr>
            <a:r>
              <a:rPr lang="nl-NL" sz="1800" dirty="0" smtClean="0"/>
              <a:t>De neusholte is bedekt met neusslijmvlies dat door de </a:t>
            </a:r>
            <a:r>
              <a:rPr lang="nl-NL" sz="1800" b="1" dirty="0" err="1" smtClean="0"/>
              <a:t>slijmproducerende</a:t>
            </a:r>
            <a:r>
              <a:rPr lang="nl-NL" sz="1800" dirty="0" smtClean="0"/>
              <a:t> </a:t>
            </a:r>
            <a:r>
              <a:rPr lang="nl-NL" sz="1800" b="1" dirty="0" smtClean="0"/>
              <a:t>cellen</a:t>
            </a:r>
            <a:r>
              <a:rPr lang="nl-NL" sz="1800" dirty="0" smtClean="0"/>
              <a:t> wordt gemaakt.</a:t>
            </a:r>
          </a:p>
          <a:p>
            <a:pPr marL="0" indent="0">
              <a:buNone/>
            </a:pPr>
            <a:r>
              <a:rPr lang="nl-NL" sz="1800" dirty="0" smtClean="0"/>
              <a:t>Het slijm wordt verplaatst naar de keelholte door de </a:t>
            </a:r>
            <a:r>
              <a:rPr lang="nl-NL" sz="1800" b="1" dirty="0" smtClean="0"/>
              <a:t>trilhaarcellen</a:t>
            </a:r>
            <a:r>
              <a:rPr lang="nl-NL" sz="1800" dirty="0" smtClean="0"/>
              <a:t>.</a:t>
            </a:r>
            <a:br>
              <a:rPr lang="nl-NL" sz="1800" dirty="0" smtClean="0"/>
            </a:br>
            <a:r>
              <a:rPr lang="nl-NL" sz="1800" dirty="0" smtClean="0">
                <a:latin typeface="Calibri" pitchFamily="34" charset="0"/>
              </a:rPr>
              <a:t>Het slijm houdt stofdeeltjes en ziektekiemen tegen</a:t>
            </a:r>
            <a:br>
              <a:rPr lang="nl-NL" sz="1800" dirty="0" smtClean="0">
                <a:latin typeface="Calibri" pitchFamily="34" charset="0"/>
              </a:rPr>
            </a:br>
            <a:r>
              <a:rPr lang="nl-NL" sz="1000" dirty="0" smtClean="0">
                <a:latin typeface="Calibri" pitchFamily="34" charset="0"/>
                <a:hlinkClick r:id="rId2"/>
              </a:rPr>
              <a:t>http://output.digicoach.wolters.nl/Nectarhavo1bb221082/SCO/_assets/722AB446-7952-4231-9D8B-F9D64FC1AC47.swf</a:t>
            </a:r>
            <a:endParaRPr lang="nl-NL" sz="1000" dirty="0" smtClean="0">
              <a:latin typeface="Calibri" pitchFamily="34" charset="0"/>
            </a:endParaRPr>
          </a:p>
          <a:p>
            <a:pPr marL="0" indent="0">
              <a:buNone/>
            </a:pPr>
            <a:endParaRPr lang="nl-NL" sz="1800" dirty="0"/>
          </a:p>
        </p:txBody>
      </p:sp>
      <p:sp>
        <p:nvSpPr>
          <p:cNvPr id="4" name="Titel 1"/>
          <p:cNvSpPr>
            <a:spLocks noGrp="1"/>
          </p:cNvSpPr>
          <p:nvPr>
            <p:ph type="title"/>
          </p:nvPr>
        </p:nvSpPr>
        <p:spPr>
          <a:xfrm>
            <a:off x="395536" y="0"/>
            <a:ext cx="8301607" cy="1143000"/>
          </a:xfrm>
        </p:spPr>
        <p:txBody>
          <a:bodyPr>
            <a:normAutofit/>
          </a:bodyPr>
          <a:lstStyle/>
          <a:p>
            <a:r>
              <a:rPr lang="nl-NL" sz="3600" dirty="0" smtClean="0"/>
              <a:t>Neus en mondholte</a:t>
            </a:r>
            <a:endParaRPr lang="nl-NL" sz="3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2963664"/>
            <a:ext cx="9299788" cy="386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34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r>
              <a:rPr lang="nl-NL" sz="3600" dirty="0" smtClean="0"/>
              <a:t>Keelholte en strottenhoofd</a:t>
            </a:r>
            <a:endParaRPr lang="nl-NL" sz="3600" dirty="0"/>
          </a:p>
        </p:txBody>
      </p:sp>
      <p:sp>
        <p:nvSpPr>
          <p:cNvPr id="3" name="Tijdelijke aanduiding voor inhoud 2"/>
          <p:cNvSpPr>
            <a:spLocks noGrp="1"/>
          </p:cNvSpPr>
          <p:nvPr>
            <p:ph idx="1"/>
          </p:nvPr>
        </p:nvSpPr>
        <p:spPr>
          <a:xfrm>
            <a:off x="457200" y="1600201"/>
            <a:ext cx="6563072" cy="1612775"/>
          </a:xfrm>
        </p:spPr>
        <p:txBody>
          <a:bodyPr>
            <a:normAutofit/>
          </a:bodyPr>
          <a:lstStyle/>
          <a:p>
            <a:pPr marL="0" indent="0">
              <a:buNone/>
            </a:pPr>
            <a:r>
              <a:rPr lang="nl-NL" sz="1800" dirty="0" smtClean="0"/>
              <a:t>Je </a:t>
            </a:r>
            <a:r>
              <a:rPr lang="nl-NL" sz="1800" b="1" dirty="0" smtClean="0"/>
              <a:t>stembanden</a:t>
            </a:r>
            <a:r>
              <a:rPr lang="nl-NL" sz="1800" dirty="0" smtClean="0"/>
              <a:t> bevinden zich in het strottenhoofd.</a:t>
            </a:r>
            <a:br>
              <a:rPr lang="nl-NL" sz="1800" dirty="0" smtClean="0"/>
            </a:br>
            <a:r>
              <a:rPr lang="nl-NL" sz="1000" dirty="0" smtClean="0">
                <a:hlinkClick r:id="rId2"/>
              </a:rPr>
              <a:t>http://www.dumpert.nl/mediabase/119101/1a0f1043/stembanden_in_actie.html</a:t>
            </a:r>
            <a:endParaRPr lang="nl-NL" sz="1000" dirty="0" smtClean="0"/>
          </a:p>
          <a:p>
            <a:pPr marL="0" indent="0">
              <a:buNone/>
            </a:pPr>
            <a:endParaRPr lang="nl-NL" sz="1800" dirty="0"/>
          </a:p>
        </p:txBody>
      </p:sp>
      <p:grpSp>
        <p:nvGrpSpPr>
          <p:cNvPr id="4" name="Groep 3"/>
          <p:cNvGrpSpPr/>
          <p:nvPr/>
        </p:nvGrpSpPr>
        <p:grpSpPr>
          <a:xfrm>
            <a:off x="0" y="2680405"/>
            <a:ext cx="8996436" cy="3244867"/>
            <a:chOff x="-18628" y="3610035"/>
            <a:chExt cx="8996436" cy="3244867"/>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8" y="3641846"/>
              <a:ext cx="2926744" cy="318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1060" y="3629989"/>
              <a:ext cx="3011016" cy="322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3610035"/>
              <a:ext cx="3109664" cy="324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kstvak 4"/>
          <p:cNvSpPr txBox="1"/>
          <p:nvPr/>
        </p:nvSpPr>
        <p:spPr>
          <a:xfrm>
            <a:off x="6588224" y="5918819"/>
            <a:ext cx="1486316" cy="369332"/>
          </a:xfrm>
          <a:prstGeom prst="rect">
            <a:avLst/>
          </a:prstGeom>
          <a:noFill/>
        </p:spPr>
        <p:txBody>
          <a:bodyPr wrap="square" rtlCol="0">
            <a:spAutoFit/>
          </a:bodyPr>
          <a:lstStyle/>
          <a:p>
            <a:r>
              <a:rPr lang="nl-NL" b="1" dirty="0" smtClean="0"/>
              <a:t>Verslikken</a:t>
            </a:r>
            <a:endParaRPr lang="nl-NL" b="1" dirty="0"/>
          </a:p>
        </p:txBody>
      </p:sp>
      <p:sp>
        <p:nvSpPr>
          <p:cNvPr id="10" name="Tekstvak 9"/>
          <p:cNvSpPr txBox="1"/>
          <p:nvPr/>
        </p:nvSpPr>
        <p:spPr>
          <a:xfrm>
            <a:off x="720214" y="5893460"/>
            <a:ext cx="1486316" cy="369332"/>
          </a:xfrm>
          <a:prstGeom prst="rect">
            <a:avLst/>
          </a:prstGeom>
          <a:noFill/>
        </p:spPr>
        <p:txBody>
          <a:bodyPr wrap="square" rtlCol="0">
            <a:spAutoFit/>
          </a:bodyPr>
          <a:lstStyle/>
          <a:p>
            <a:r>
              <a:rPr lang="nl-NL" b="1" dirty="0" smtClean="0"/>
              <a:t>Ademhalen</a:t>
            </a:r>
            <a:endParaRPr lang="nl-NL" b="1" dirty="0"/>
          </a:p>
        </p:txBody>
      </p:sp>
      <p:sp>
        <p:nvSpPr>
          <p:cNvPr id="11" name="Tekstvak 10"/>
          <p:cNvSpPr txBox="1"/>
          <p:nvPr/>
        </p:nvSpPr>
        <p:spPr>
          <a:xfrm>
            <a:off x="3567832" y="5897819"/>
            <a:ext cx="1486316" cy="369332"/>
          </a:xfrm>
          <a:prstGeom prst="rect">
            <a:avLst/>
          </a:prstGeom>
          <a:noFill/>
        </p:spPr>
        <p:txBody>
          <a:bodyPr wrap="square" rtlCol="0">
            <a:spAutoFit/>
          </a:bodyPr>
          <a:lstStyle/>
          <a:p>
            <a:r>
              <a:rPr lang="nl-NL" b="1" dirty="0" smtClean="0"/>
              <a:t>Slikken</a:t>
            </a:r>
            <a:endParaRPr lang="nl-NL" b="1" dirty="0"/>
          </a:p>
        </p:txBody>
      </p:sp>
    </p:spTree>
    <p:extLst>
      <p:ext uri="{BB962C8B-B14F-4D97-AF65-F5344CB8AC3E}">
        <p14:creationId xmlns:p14="http://schemas.microsoft.com/office/powerpoint/2010/main" val="1256888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smtClean="0"/>
              <a:t>Luchtpijp en bronchiën</a:t>
            </a:r>
            <a:endParaRPr lang="nl-NL"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27051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754958"/>
            <a:ext cx="3815705" cy="248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3687316" y="1751717"/>
            <a:ext cx="4608512" cy="923330"/>
          </a:xfrm>
          <a:prstGeom prst="rect">
            <a:avLst/>
          </a:prstGeom>
          <a:noFill/>
        </p:spPr>
        <p:txBody>
          <a:bodyPr wrap="square" rtlCol="0">
            <a:spAutoFit/>
          </a:bodyPr>
          <a:lstStyle/>
          <a:p>
            <a:r>
              <a:rPr lang="nl-NL" dirty="0" smtClean="0"/>
              <a:t>De luchtpijp vertakt zich in twee bronchiën.</a:t>
            </a:r>
          </a:p>
          <a:p>
            <a:r>
              <a:rPr lang="nl-NL" dirty="0" smtClean="0"/>
              <a:t>Hij wordt versterkt door kraakbeenringen.</a:t>
            </a:r>
          </a:p>
          <a:p>
            <a:endParaRPr lang="nl-NL" dirty="0"/>
          </a:p>
        </p:txBody>
      </p:sp>
    </p:spTree>
    <p:extLst>
      <p:ext uri="{BB962C8B-B14F-4D97-AF65-F5344CB8AC3E}">
        <p14:creationId xmlns:p14="http://schemas.microsoft.com/office/powerpoint/2010/main" val="398146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1324744"/>
          </a:xfrm>
        </p:spPr>
        <p:txBody>
          <a:bodyPr/>
          <a:lstStyle/>
          <a:p>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85" y="404663"/>
            <a:ext cx="5868144" cy="325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299848" y="274638"/>
            <a:ext cx="4386951" cy="1143000"/>
          </a:xfrm>
        </p:spPr>
        <p:txBody>
          <a:bodyPr>
            <a:noAutofit/>
          </a:bodyPr>
          <a:lstStyle/>
          <a:p>
            <a:r>
              <a:rPr lang="nl-NL" sz="3600" dirty="0" smtClean="0"/>
              <a:t>Longblaasjes</a:t>
            </a:r>
            <a:endParaRPr lang="nl-NL" sz="36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284983"/>
            <a:ext cx="3760297" cy="310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6" y="3789040"/>
            <a:ext cx="4332312" cy="29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15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050904" cy="1143000"/>
          </a:xfrm>
        </p:spPr>
        <p:txBody>
          <a:bodyPr>
            <a:normAutofit/>
          </a:bodyPr>
          <a:lstStyle/>
          <a:p>
            <a:r>
              <a:rPr lang="nl-NL" sz="3600" dirty="0" smtClean="0"/>
              <a:t>Ventilatie in je longen</a:t>
            </a:r>
            <a:endParaRPr lang="nl-NL" sz="3600" dirty="0"/>
          </a:p>
        </p:txBody>
      </p:sp>
      <p:sp>
        <p:nvSpPr>
          <p:cNvPr id="3" name="Tijdelijke aanduiding voor inhoud 2"/>
          <p:cNvSpPr>
            <a:spLocks noGrp="1"/>
          </p:cNvSpPr>
          <p:nvPr>
            <p:ph idx="1"/>
          </p:nvPr>
        </p:nvSpPr>
        <p:spPr>
          <a:xfrm>
            <a:off x="0" y="6397352"/>
            <a:ext cx="3456384" cy="460648"/>
          </a:xfrm>
        </p:spPr>
        <p:txBody>
          <a:bodyPr>
            <a:normAutofit fontScale="92500" lnSpcReduction="20000"/>
          </a:bodyPr>
          <a:lstStyle/>
          <a:p>
            <a:endParaRPr lang="nl-NL" sz="1800" dirty="0" smtClean="0">
              <a:hlinkClick r:id="rId2"/>
            </a:endParaRPr>
          </a:p>
          <a:p>
            <a:pPr marL="0" indent="0">
              <a:buNone/>
            </a:pPr>
            <a:r>
              <a:rPr lang="nl-NL" sz="1100" dirty="0" smtClean="0">
                <a:hlinkClick r:id="rId2"/>
              </a:rPr>
              <a:t>http://biodesk.nl/ademhaling/buik_borst_ademhaling.php</a:t>
            </a:r>
            <a:endParaRPr lang="nl-NL" sz="1100" dirty="0" smtClean="0"/>
          </a:p>
          <a:p>
            <a:endParaRPr lang="nl-NL" sz="1800" dirty="0"/>
          </a:p>
        </p:txBody>
      </p:sp>
      <p:grpSp>
        <p:nvGrpSpPr>
          <p:cNvPr id="7" name="Groep 6"/>
          <p:cNvGrpSpPr/>
          <p:nvPr/>
        </p:nvGrpSpPr>
        <p:grpSpPr>
          <a:xfrm>
            <a:off x="176944" y="3717032"/>
            <a:ext cx="6125815" cy="2598182"/>
            <a:chOff x="682328" y="3501008"/>
            <a:chExt cx="6125815" cy="2598182"/>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501008"/>
              <a:ext cx="61245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682328" y="5729858"/>
              <a:ext cx="5112568" cy="369332"/>
            </a:xfrm>
            <a:prstGeom prst="rect">
              <a:avLst/>
            </a:prstGeom>
            <a:noFill/>
          </p:spPr>
          <p:txBody>
            <a:bodyPr wrap="square" rtlCol="0">
              <a:spAutoFit/>
            </a:bodyPr>
            <a:lstStyle/>
            <a:p>
              <a:r>
                <a:rPr lang="nl-NL" dirty="0" smtClean="0"/>
                <a:t>Middenrifademhaling of buikademhaling</a:t>
              </a:r>
              <a:endParaRPr lang="nl-NL" dirty="0"/>
            </a:p>
          </p:txBody>
        </p:sp>
      </p:grpSp>
      <p:sp>
        <p:nvSpPr>
          <p:cNvPr id="8" name="Tekstvak 7"/>
          <p:cNvSpPr txBox="1"/>
          <p:nvPr/>
        </p:nvSpPr>
        <p:spPr>
          <a:xfrm>
            <a:off x="395536" y="1493747"/>
            <a:ext cx="4104456" cy="646331"/>
          </a:xfrm>
          <a:prstGeom prst="rect">
            <a:avLst/>
          </a:prstGeom>
          <a:noFill/>
        </p:spPr>
        <p:txBody>
          <a:bodyPr wrap="square" rtlCol="0">
            <a:spAutoFit/>
          </a:bodyPr>
          <a:lstStyle/>
          <a:p>
            <a:endParaRPr lang="nl-NL" dirty="0" smtClean="0"/>
          </a:p>
          <a:p>
            <a:r>
              <a:rPr lang="nl-NL" dirty="0" smtClean="0"/>
              <a:t>Ribademhaling of borstademhaling</a:t>
            </a:r>
            <a:endParaRPr lang="nl-NL" dirty="0"/>
          </a:p>
        </p:txBody>
      </p:sp>
      <p:grpSp>
        <p:nvGrpSpPr>
          <p:cNvPr id="6" name="Groep 5"/>
          <p:cNvGrpSpPr/>
          <p:nvPr/>
        </p:nvGrpSpPr>
        <p:grpSpPr>
          <a:xfrm>
            <a:off x="5065099" y="548680"/>
            <a:ext cx="3603123" cy="3007757"/>
            <a:chOff x="4932040" y="435719"/>
            <a:chExt cx="3603123" cy="3007757"/>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35719"/>
              <a:ext cx="347662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vak 8"/>
            <p:cNvSpPr txBox="1"/>
            <p:nvPr/>
          </p:nvSpPr>
          <p:spPr>
            <a:xfrm>
              <a:off x="5081123" y="3074144"/>
              <a:ext cx="3454040" cy="369332"/>
            </a:xfrm>
            <a:prstGeom prst="rect">
              <a:avLst/>
            </a:prstGeom>
            <a:noFill/>
          </p:spPr>
          <p:txBody>
            <a:bodyPr wrap="square" rtlCol="0">
              <a:spAutoFit/>
            </a:bodyPr>
            <a:lstStyle/>
            <a:p>
              <a:r>
                <a:rPr lang="nl-NL" dirty="0" smtClean="0"/>
                <a:t>Ribademhaling of borstademhaling</a:t>
              </a:r>
              <a:endParaRPr lang="nl-NL" dirty="0"/>
            </a:p>
          </p:txBody>
        </p:sp>
      </p:grpSp>
    </p:spTree>
    <p:extLst>
      <p:ext uri="{BB962C8B-B14F-4D97-AF65-F5344CB8AC3E}">
        <p14:creationId xmlns:p14="http://schemas.microsoft.com/office/powerpoint/2010/main" val="1862941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TotalTime>
  <Words>354</Words>
  <Application>Microsoft Office PowerPoint</Application>
  <PresentationFormat>Diavoorstelling (4:3)</PresentationFormat>
  <Paragraphs>87</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Kantoorthema</vt:lpstr>
      <vt:lpstr>Gaswisseling</vt:lpstr>
      <vt:lpstr>Gaswisseling</vt:lpstr>
      <vt:lpstr>Meercellig dieren ademhaling</vt:lpstr>
      <vt:lpstr>Ademhalingsstelsel mens </vt:lpstr>
      <vt:lpstr>Neus en mondholte</vt:lpstr>
      <vt:lpstr>Keelholte en strottenhoofd</vt:lpstr>
      <vt:lpstr>Luchtpijp en bronchiën</vt:lpstr>
      <vt:lpstr>Longblaasjes</vt:lpstr>
      <vt:lpstr>Ventilatie in je longen</vt:lpstr>
      <vt:lpstr>Roken</vt:lpstr>
      <vt:lpstr>Astma - COPD</vt:lpstr>
      <vt:lpstr>Allergie</vt:lpstr>
      <vt:lpstr>PowerPoint-presentatie</vt:lpstr>
      <vt:lpstr>PowerPoint-presentatie</vt:lpstr>
      <vt:lpstr>PowerPoint-presentatie</vt:lpstr>
      <vt:lpstr>PowerPoint-presentatie</vt:lpstr>
    </vt:vector>
  </TitlesOfParts>
  <Company>Onderwijsgroep Noord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Gaswisseling</dc:title>
  <dc:creator>gebruiker</dc:creator>
  <cp:lastModifiedBy>gebruiker</cp:lastModifiedBy>
  <cp:revision>12</cp:revision>
  <dcterms:created xsi:type="dcterms:W3CDTF">2012-03-05T11:03:05Z</dcterms:created>
  <dcterms:modified xsi:type="dcterms:W3CDTF">2012-03-06T13:48:15Z</dcterms:modified>
</cp:coreProperties>
</file>